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Slides/notesSlide2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Props.xml" ContentType="application/vnd.openxmlformats-officedocument.presentationml.presProp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1">
    <p:present/>
    <p:sldAll/>
    <p:penClr>
      <a:srgbClr val="FF0000"/>
    </p:penClr>
  </p:showPr>
  <p:prnPr prnWhat="handouts" clrMode="gray" frameSlides="1" scaleToFitPaper="1"/>
</p:presentationPr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slide" Target="slides/slide24.xml"/>
    <Relationship Id="rId27" Type="http://schemas.openxmlformats.org/officeDocument/2006/relationships/slide" Target="slides/slide25.xml"/>
    <Relationship Id="rId28" Type="http://schemas.openxmlformats.org/officeDocument/2006/relationships/slide" Target="slides/slide26.xml"/>
    <Relationship Id="rId29" Type="http://schemas.openxmlformats.org/officeDocument/2006/relationships/slide" Target="slides/slide27.xml"/>
    <Relationship Id="rId30" Type="http://schemas.openxmlformats.org/officeDocument/2006/relationships/slide" Target="slides/slide28.xml"/>
    <Relationship Id="rId31" Type="http://schemas.openxmlformats.org/officeDocument/2006/relationships/slide" Target="slides/slide29.xml"/>
    <Relationship Id="rId32" Type="http://schemas.openxmlformats.org/officeDocument/2006/relationships/slide" Target="slides/slide30.xml"/>
    <Relationship Id="rId33" Type="http://schemas.openxmlformats.org/officeDocument/2006/relationships/slide" Target="slides/slide31.xml"/>
    <Relationship Id="rId34" Type="http://schemas.openxmlformats.org/officeDocument/2006/relationships/slide" Target="slides/slide32.xml"/>
    <Relationship Id="rId35" Type="http://schemas.openxmlformats.org/officeDocument/2006/relationships/slide" Target="slides/slide33.xml"/>
    <Relationship Id="rId36" Type="http://schemas.openxmlformats.org/officeDocument/2006/relationships/slide" Target="slides/slide34.xml"/>
    <Relationship Id="rId37" Type="http://schemas.openxmlformats.org/officeDocument/2006/relationships/slide" Target="slides/slide35.xml"/>
    <Relationship Id="rId38" Type="http://schemas.openxmlformats.org/officeDocument/2006/relationships/slide" Target="slides/slide36.xml"/>
    <Relationship Id="rId39" Type="http://schemas.openxmlformats.org/officeDocument/2006/relationships/slide" Target="slides/slide37.xml"/>
    <Relationship Id="rId40" Type="http://schemas.openxmlformats.org/officeDocument/2006/relationships/notesMaster" Target="notesMasters/notesMaster1.xml"/>

    <Relationship Id="rId42" Type="http://schemas.openxmlformats.org/officeDocument/2006/relationships/presProps" Target="presProps.xml"/>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23.xml.rels><?xml version="1.0" encoding="UTF-8" standalone="yes"?>
<Relationships xmlns="http://schemas.openxmlformats.org/package/2006/relationships">
<Relationship Id="rId1" Type="http://schemas.openxmlformats.org/officeDocument/2006/relationships/slide" Target="../slides/slide23.xml"/>
<Relationship Id="rId2" Type="http://schemas.openxmlformats.org/officeDocument/2006/relationships/notesMaster" Target="../notesMasters/notesMaster1.xml"/>
</Relationship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7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23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500000" cy="120000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937" dirty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000" y="1600000"/>
            <a:ext cx="2500000" cy="120000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00000" y="1600000"/>
            <a:ext cx="2500000" cy="120000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00000" y="3200000"/>
            <a:ext cx="2500000" cy="120000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800000" y="3200000"/>
            <a:ext cx="2500000" cy="120000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937" dirty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0000" y="1800000"/>
            <a:ext cx="3000000" cy="200000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294" dirty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00000" y="2200000"/>
            <a:ext cx="2500000" cy="1500000"/>
          </a:xfrm>
          <a:prstGeom prst="rect">
            <a:avLst/>
          </a:prstGeom>
          <a:solidFill>
            <a:srgbClr val="F44336">
              <a:alpha val="75000"/>
            </a:srgbClr>
          </a:solidFill>
          <a:ln w="25400">
            <a:solidFill>
              <a:srgbClr val="B71C1C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1800000"/>
            <a:ext cx="2500000" cy="2000000"/>
          </a:xfrm>
          <a:prstGeom prst="ellipse">
            <a:avLst/>
          </a:prstGeom>
          <a:solidFill>
            <a:srgbClr val="4CAF50">
              <a:alpha val="50000"/>
            </a:srgbClr>
          </a:solidFill>
          <a:ln w="25400">
            <a:solidFill>
              <a:srgbClr val="1B5E2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500000" y="2500000"/>
            <a:ext cx="2500000" cy="1500000"/>
          </a:xfrm>
          <a:prstGeom prst="roundRect">
            <a:avLst/>
          </a:prstGeom>
          <a:solidFill>
            <a:srgbClr val="FF9800">
              <a:alpha val="25000"/>
            </a:srgbClr>
          </a:solidFill>
          <a:ln w="25400">
            <a:solidFill>
              <a:srgbClr val="E6510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500000" y="1800000"/>
            <a:ext cx="1800000" cy="80000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500000" y="1800000"/>
            <a:ext cx="1800000" cy="80000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500000" y="1800000"/>
            <a:ext cx="1800000" cy="80000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0000" y="3200000"/>
            <a:ext cx="1500000" cy="80000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00000" y="3200000"/>
            <a:ext cx="1500000" cy="80000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00000" y="3200000"/>
            <a:ext cx="1500000" cy="80000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Placeholders</a:t>
            </a:r>
          </a:p>
        </p:txBody>
      </p:sp>
      <p:sp>
        <p:nvSpPr>
          <p:cNvPr id="20" name="Image Placeholder: logo.png"/>
          <p:cNvSpPr/>
          <p:nvPr/>
        </p:nvSpPr>
        <p:spPr>
          <a:xfrm>
            <a:off x="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logo.png</a:t>
            </a:r>
          </a:p>
        </p:txBody>
      </p:sp>
      <p:sp>
        <p:nvSpPr>
          <p:cNvPr id="21" name="Image Placeholder: photo.jpg"/>
          <p:cNvSpPr/>
          <p:nvPr/>
        </p:nvSpPr>
        <p:spPr>
          <a:xfrm>
            <a:off x="3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photo.jpg</a:t>
            </a:r>
          </a:p>
        </p:txBody>
      </p:sp>
      <p:sp>
        <p:nvSpPr>
          <p:cNvPr id="22" name="Image Placeholder: diagram.png"/>
          <p:cNvSpPr/>
          <p:nvPr/>
        </p:nvSpPr>
        <p:spPr>
          <a:xfrm>
            <a:off x="6500000" y="1600000"/>
            <a:ext cx="20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diagram.png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300000" y="2000000"/>
            <a:ext cx="1400000" cy="8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004" dirty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300000" y="2000000"/>
            <a:ext cx="1400000" cy="8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49" dirty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300000" y="2000000"/>
            <a:ext cx="1400000" cy="8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0000" y="2000000"/>
            <a:ext cx="1400000" cy="80000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49" dirty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500000" y="1400000"/>
            <a:ext cx="2000000" cy="60000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50000" y="2000000"/>
            <a:ext cx="100000" cy="40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50000" y="2400000"/>
            <a:ext cx="5100000" cy="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6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500000" y="3300000"/>
            <a:ext cx="1200000" cy="40000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717" dirty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00000" y="3300000"/>
            <a:ext cx="1200000" cy="40000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500000" y="1600000"/>
            <a:ext cx="2500000" cy="15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500000" y="1600000"/>
            <a:ext cx="2500000" cy="15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3300000"/>
            <a:ext cx="2500000" cy="15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300000"/>
            <a:ext cx="2500000" cy="150000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00000" y="2100000"/>
            <a:ext cx="300000" cy="3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600000" y="3200000"/>
            <a:ext cx="300000" cy="20000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00000" y="3800000"/>
            <a:ext cx="300000" cy="30000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600000" y="3200000"/>
            <a:ext cx="300000" cy="20000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4000000"/>
            <a:ext cx="8000000" cy="60000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99" dirty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0000" y="3400000"/>
            <a:ext cx="7000000" cy="60000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242" dirty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500000" y="2800000"/>
            <a:ext cx="6000000" cy="60000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52" dirty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00000" y="2200000"/>
            <a:ext cx="5000000" cy="60000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715" dirty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500000" y="1500000"/>
            <a:ext cx="4000000" cy="70000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499" dirty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500000" y="1800000"/>
            <a:ext cx="3000000" cy="300000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500000" y="1800000"/>
            <a:ext cx="3000000" cy="300000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500000" y="3200000"/>
            <a:ext cx="3000000" cy="300000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294" dirty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000" y="2800000"/>
            <a:ext cx="1600000" cy="80000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199" dirty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HVals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300000" y="1600000"/>
            <a:ext cx="2000000" cy="12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889" dirty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500000" y="1600000"/>
            <a:ext cx="2000000" cy="12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889" dirty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700000" y="1600000"/>
            <a:ext cx="2000000" cy="12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889" dirty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900000" y="1600000"/>
            <a:ext cx="2000000" cy="120000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889" dirty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8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40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200000" y="2600000"/>
            <a:ext cx="300000" cy="30000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84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Completed: Research, Design, Initial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In Progress: Sprint 3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Next: QA Testing Phase (Q4 2024)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Launch Target: Q1 2025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numbered item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Lettered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 - First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 - Second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 - Third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D - Fourth choice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 - Introduction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 - Background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 - Methodology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IV - Results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V - Conclusion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Custom Characters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 point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 point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 point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 point</a:t>
            </a:r>
          </a:p>
          <a:p>
            <a:pPr lvl="0" marL="457200" indent="-457200">
              <a:buChar char="♥"/>
            </a:pPr>
            <a:r>
              <a:rPr lang="en-US" sz="2800" b="0" i="0" dirty="0"/>
              <a:t>Heart bullet point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Hierarchical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Main Topic 1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A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B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2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C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D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3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Text Enhancements - New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 strike="sngStrike"/>
              <a:t>Strikethrough: This text is crossed out</a:t>
            </a:r>
          </a:p>
          <a:p>
            <a:pPr lvl="0" marL="457200" indent="-457200">
              <a:buChar char="•"/>
            </a:pPr>
            <a:r>
              <a:rPr lang="en-US" sz="2400" b="0" i="0" dirty="0">
                <a:highlight>
                  <a:srgbClr val="FFFF00"/>
                </a:highlight>
              </a:rPr>
              <a:t>Highlight: Yellow background for emphasis</a:t>
            </a:r>
          </a:p>
          <a:p>
            <a:pPr lvl="0" marL="457200" indent="-457200">
              <a:buChar char="•"/>
            </a:pPr>
            <a:r>
              <a:rPr lang="en-US" sz="2400" b="0" i="0" dirty="0" baseline="-25000"/>
              <a:t>Subscript: H₂O - for chemical formulas</a:t>
            </a:r>
          </a:p>
          <a:p>
            <a:pPr lvl="0" marL="457200" indent="-457200">
              <a:buChar char="•"/>
            </a:pPr>
            <a:r>
              <a:rPr lang="en-US" sz="2400" b="0" i="0" dirty="0" baseline="30000"/>
              <a:t>Superscript: x² - for math expressions</a:t>
            </a:r>
          </a:p>
          <a:p>
            <a:pPr lvl="0" marL="457200" indent="-457200">
              <a:buChar char="•"/>
            </a:pPr>
            <a:r>
              <a:rPr lang="en-US" sz="2400" b="1" i="0" dirty="0">
                <a:solidFill>
                  <a:srgbClr val="FF0000"/>
                </a:solidFill>
              </a:rPr>
              <a:t>Combined: Bold + Red color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Font Size Presets - Each line different size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600" b="0" i="0" dirty="0"/>
              <a:t>LARGE: 36pt - Extra large text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HEADING: 28pt - Section headers</a:t>
            </a:r>
          </a:p>
          <a:p>
            <a:pPr lvl="0" marL="457200" indent="-457200">
              <a:buChar char="•"/>
            </a:pPr>
            <a:r>
              <a:rPr lang="en-US" sz="1800" b="0" i="0" dirty="0"/>
              <a:t>BODY: 18pt - Regular content</a:t>
            </a:r>
          </a:p>
          <a:p>
            <a:pPr lvl="0" marL="457200" indent="-457200">
              <a:buChar char="•"/>
            </a:pPr>
            <a:r>
              <a:rPr lang="en-US" sz="1400" b="0" i="0" dirty="0"/>
              <a:t>SMALL: 14pt - Smaller text</a:t>
            </a:r>
          </a:p>
          <a:p>
            <a:pPr lvl="0" marL="457200" indent="-457200">
              <a:buChar char="•"/>
            </a:pPr>
            <a:r>
              <a:rPr lang="en-US" sz="1200" b="0" i="0" dirty="0"/>
              <a:t>CAPTION: 12pt - Captions and notes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Theme Color Palettes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1800000" cy="80000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Corporate</a:t>
            </a:r>
          </a:p>
        </p:txBody>
      </p:sp>
      <p:sp>
        <p:nvSpPr>
          <p:cNvPr id="11" name="Shape 11"/>
          <p:cNvSpPr/>
          <p:nvPr/>
        </p:nvSpPr>
        <p:spPr>
          <a:xfrm>
            <a:off x="2500000" y="1600000"/>
            <a:ext cx="1800000" cy="80000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Modern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1600000"/>
            <a:ext cx="1800000" cy="80000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FFFFFF"/>
                </a:solidFill>
              </a:rPr>
              <a:t>Vibrant</a:t>
            </a:r>
          </a:p>
        </p:txBody>
      </p:sp>
      <p:sp>
        <p:nvSpPr>
          <p:cNvPr id="13" name="Shape 13"/>
          <p:cNvSpPr/>
          <p:nvPr/>
        </p:nvSpPr>
        <p:spPr>
          <a:xfrm>
            <a:off x="6500000" y="1600000"/>
            <a:ext cx="1800000" cy="80000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Dark</a:t>
            </a:r>
          </a:p>
        </p:txBody>
      </p:sp>
      <p:sp>
        <p:nvSpPr>
          <p:cNvPr id="14" name="Shape 14"/>
          <p:cNvSpPr/>
          <p:nvPr/>
        </p:nvSpPr>
        <p:spPr>
          <a:xfrm>
            <a:off x="500000" y="2700000"/>
            <a:ext cx="1800000" cy="80000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Nature</a:t>
            </a:r>
          </a:p>
        </p:txBody>
      </p:sp>
      <p:sp>
        <p:nvSpPr>
          <p:cNvPr id="15" name="Shape 15"/>
          <p:cNvSpPr/>
          <p:nvPr/>
        </p:nvSpPr>
        <p:spPr>
          <a:xfrm>
            <a:off x="2500000" y="2700000"/>
            <a:ext cx="1800000" cy="80000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Tech</a:t>
            </a:r>
          </a:p>
        </p:txBody>
      </p:sp>
      <p:sp>
        <p:nvSpPr>
          <p:cNvPr id="16" name="Shape 16"/>
          <p:cNvSpPr/>
          <p:nvPr/>
        </p:nvSpPr>
        <p:spPr>
          <a:xfrm>
            <a:off x="4500000" y="2700000"/>
            <a:ext cx="1800000" cy="80000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Carbon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Material &amp; Carbon Design Colors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1200000" cy="600000"/>
          </a:xfrm>
          <a:prstGeom prst="rect">
            <a:avLst/>
          </a:prstGeom>
          <a:solidFill>
            <a:srgbClr val="F4433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M-Red</a:t>
            </a:r>
          </a:p>
        </p:txBody>
      </p:sp>
      <p:sp>
        <p:nvSpPr>
          <p:cNvPr id="11" name="Shape 11"/>
          <p:cNvSpPr/>
          <p:nvPr/>
        </p:nvSpPr>
        <p:spPr>
          <a:xfrm>
            <a:off x="1900000" y="1600000"/>
            <a:ext cx="1200000" cy="600000"/>
          </a:xfrm>
          <a:prstGeom prst="rect">
            <a:avLst/>
          </a:prstGeom>
          <a:solidFill>
            <a:srgbClr val="2196F3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M-Blue</a:t>
            </a:r>
          </a:p>
        </p:txBody>
      </p:sp>
      <p:sp>
        <p:nvSpPr>
          <p:cNvPr id="12" name="Shape 12"/>
          <p:cNvSpPr/>
          <p:nvPr/>
        </p:nvSpPr>
        <p:spPr>
          <a:xfrm>
            <a:off x="3300000" y="1600000"/>
            <a:ext cx="1200000" cy="600000"/>
          </a:xfrm>
          <a:prstGeom prst="rect">
            <a:avLst/>
          </a:prstGeom>
          <a:solidFill>
            <a:srgbClr val="4CAF5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699" dirty="0">
                <a:solidFill>
                  <a:srgbClr val="000000"/>
                </a:solidFill>
              </a:rPr>
              <a:t>M-Green</a:t>
            </a:r>
          </a:p>
        </p:txBody>
      </p:sp>
      <p:sp>
        <p:nvSpPr>
          <p:cNvPr id="13" name="Shape 13"/>
          <p:cNvSpPr/>
          <p:nvPr/>
        </p:nvSpPr>
        <p:spPr>
          <a:xfrm>
            <a:off x="4700000" y="1600000"/>
            <a:ext cx="1200000" cy="600000"/>
          </a:xfrm>
          <a:prstGeom prst="rect">
            <a:avLst/>
          </a:prstGeom>
          <a:solidFill>
            <a:srgbClr val="FF98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000000"/>
                </a:solidFill>
              </a:rPr>
              <a:t>M-Orange</a:t>
            </a:r>
          </a:p>
        </p:txBody>
      </p:sp>
      <p:sp>
        <p:nvSpPr>
          <p:cNvPr id="14" name="Shape 14"/>
          <p:cNvSpPr/>
          <p:nvPr/>
        </p:nvSpPr>
        <p:spPr>
          <a:xfrm>
            <a:off x="6100000" y="1600000"/>
            <a:ext cx="1200000" cy="600000"/>
          </a:xfrm>
          <a:prstGeom prst="rect">
            <a:avLst/>
          </a:prstGeom>
          <a:solidFill>
            <a:srgbClr val="9C27B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FFFFFF"/>
                </a:solidFill>
              </a:rPr>
              <a:t>M-Purple</a:t>
            </a:r>
          </a:p>
        </p:txBody>
      </p:sp>
      <p:sp>
        <p:nvSpPr>
          <p:cNvPr id="15" name="Shape 15"/>
          <p:cNvSpPr/>
          <p:nvPr/>
        </p:nvSpPr>
        <p:spPr>
          <a:xfrm>
            <a:off x="500000" y="2500000"/>
            <a:ext cx="1200000" cy="60000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C-Blue</a:t>
            </a:r>
          </a:p>
        </p:txBody>
      </p:sp>
      <p:sp>
        <p:nvSpPr>
          <p:cNvPr id="16" name="Shape 16"/>
          <p:cNvSpPr/>
          <p:nvPr/>
        </p:nvSpPr>
        <p:spPr>
          <a:xfrm>
            <a:off x="1900000" y="2500000"/>
            <a:ext cx="1200000" cy="600000"/>
          </a:xfrm>
          <a:prstGeom prst="rect">
            <a:avLst/>
          </a:prstGeom>
          <a:solidFill>
            <a:srgbClr val="24A14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699" dirty="0">
                <a:solidFill>
                  <a:srgbClr val="FFFFFF"/>
                </a:solidFill>
              </a:rPr>
              <a:t>C-Green</a:t>
            </a:r>
          </a:p>
        </p:txBody>
      </p:sp>
      <p:sp>
        <p:nvSpPr>
          <p:cNvPr id="17" name="Shape 17"/>
          <p:cNvSpPr/>
          <p:nvPr/>
        </p:nvSpPr>
        <p:spPr>
          <a:xfrm>
            <a:off x="3300000" y="2500000"/>
            <a:ext cx="1200000" cy="600000"/>
          </a:xfrm>
          <a:prstGeom prst="rect">
            <a:avLst/>
          </a:prstGeom>
          <a:solidFill>
            <a:srgbClr val="DA1E2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C-Red</a:t>
            </a:r>
          </a:p>
        </p:txBody>
      </p:sp>
      <p:sp>
        <p:nvSpPr>
          <p:cNvPr id="18" name="Shape 18"/>
          <p:cNvSpPr/>
          <p:nvPr/>
        </p:nvSpPr>
        <p:spPr>
          <a:xfrm>
            <a:off x="4700000" y="2500000"/>
            <a:ext cx="1200000" cy="600000"/>
          </a:xfrm>
          <a:prstGeom prst="rect">
            <a:avLst/>
          </a:prstGeom>
          <a:solidFill>
            <a:srgbClr val="8A3FFC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FFFFFF"/>
                </a:solidFill>
              </a:rPr>
              <a:t>C-Purple</a:t>
            </a:r>
          </a:p>
        </p:txBody>
      </p:sp>
      <p:sp>
        <p:nvSpPr>
          <p:cNvPr id="19" name="Shape 19"/>
          <p:cNvSpPr/>
          <p:nvPr/>
        </p:nvSpPr>
        <p:spPr>
          <a:xfrm>
            <a:off x="6100000" y="2500000"/>
            <a:ext cx="1200000" cy="600000"/>
          </a:xfrm>
          <a:prstGeom prst="rect">
            <a:avLst/>
          </a:prstGeom>
          <a:solidFill>
            <a:srgbClr val="16161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C-Gray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Loading - New Methods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Image::new(path) - Load from file path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Image::from_base64(data) - Load from base64 string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Image::from_bytes(data) - Load from raw bytes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ImageBuilder for fluent API configuration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Built-in base64 decoder (no external deps)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New Features in v0.2.1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400" b="0" i="0" dirty="0"/>
              <a:t>BulletStyle: Number, Letter, Roman, Custom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Strikethrough, Highlight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Subscript, Superscript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Font size presets in prelude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Image::from_base64 and from_bytes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Theme color palettes (7 themes)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Material &amp; Carbon Design colors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Slide Show Settings - Mode Comparison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8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Setting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Speaker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Kiosk</a:t>
                      </a:r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Browsed</a:t>
                      </a:r>
                    </a:p>
                  </a:txBody>
                  <a:tcPr>
                    <a:solidFill>
                      <a:srgbClr val="70AD47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Loop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Narration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Animation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Timings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Slide Range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1-10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Pen Color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300000" y="4200000"/>
            <a:ext cx="2500000" cy="6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74" dirty="0">
                <a:solidFill>
                  <a:srgbClr val="FFFFFF"/>
                </a:solidFill>
              </a:rPr>
              <a:t>Speaker: Full control</a:t>
            </a:r>
          </a:p>
        </p:txBody>
      </p:sp>
      <p:sp>
        <p:nvSpPr>
          <p:cNvPr id="11" name="Shape 11"/>
          <p:cNvSpPr/>
          <p:nvPr/>
        </p:nvSpPr>
        <p:spPr>
          <a:xfrm>
            <a:off x="3100000" y="4200000"/>
            <a:ext cx="2500000" cy="6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60" dirty="0">
                <a:solidFill>
                  <a:srgbClr val="000000"/>
                </a:solidFill>
              </a:rPr>
              <a:t>Kiosk: Auto-loop</a:t>
            </a:r>
          </a:p>
        </p:txBody>
      </p:sp>
      <p:sp>
        <p:nvSpPr>
          <p:cNvPr id="12" name="Shape 12"/>
          <p:cNvSpPr/>
          <p:nvPr/>
        </p:nvSpPr>
        <p:spPr>
          <a:xfrm>
            <a:off x="5900000" y="4200000"/>
            <a:ext cx="2500000" cy="6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187" dirty="0">
                <a:solidFill>
                  <a:srgbClr val="000000"/>
                </a:solidFill>
              </a:rPr>
              <a:t>Browsed: Scrollbar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Print Handout - 6 Slides Per Page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0" y="1800000"/>
          <a:ext cx="3800000" cy="2800000"/>
        </p:xfrm>
        <a:graphic>
          <a:graphicData uri="http://schemas.openxmlformats.org/drawingml/2006/table">
            <a:tbl>
              <a:tblPr firstRow="1" bandHVals="1"/>
              <a:tblGrid>
                <a:gridCol w="18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Print Settings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Print What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Handouts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Color Mode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Grayscale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Layout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 slides/page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Frame Slides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Date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Page Numbers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300000" y="1500000"/>
            <a:ext cx="4200000" cy="30000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Q1 2025 Strategy Review</a:t>
            </a:r>
          </a:p>
        </p:txBody>
      </p:sp>
      <p:sp>
        <p:nvSpPr>
          <p:cNvPr id="11" name="Shape 11"/>
          <p:cNvSpPr/>
          <p:nvPr/>
        </p:nvSpPr>
        <p:spPr>
          <a:xfrm>
            <a:off x="400000" y="20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1</a:t>
            </a:r>
          </a:p>
        </p:txBody>
      </p:sp>
      <p:sp>
        <p:nvSpPr>
          <p:cNvPr id="12" name="Shape 12"/>
          <p:cNvSpPr/>
          <p:nvPr/>
        </p:nvSpPr>
        <p:spPr>
          <a:xfrm>
            <a:off x="2500000" y="20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2</a:t>
            </a:r>
          </a:p>
        </p:txBody>
      </p:sp>
      <p:sp>
        <p:nvSpPr>
          <p:cNvPr id="13" name="Shape 13"/>
          <p:cNvSpPr/>
          <p:nvPr/>
        </p:nvSpPr>
        <p:spPr>
          <a:xfrm>
            <a:off x="400000" y="32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3</a:t>
            </a:r>
          </a:p>
        </p:txBody>
      </p:sp>
      <p:sp>
        <p:nvSpPr>
          <p:cNvPr id="14" name="Shape 14"/>
          <p:cNvSpPr/>
          <p:nvPr/>
        </p:nvSpPr>
        <p:spPr>
          <a:xfrm>
            <a:off x="2500000" y="32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4</a:t>
            </a:r>
          </a:p>
        </p:txBody>
      </p:sp>
      <p:sp>
        <p:nvSpPr>
          <p:cNvPr id="15" name="Shape 15"/>
          <p:cNvSpPr/>
          <p:nvPr/>
        </p:nvSpPr>
        <p:spPr>
          <a:xfrm>
            <a:off x="400000" y="44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5</a:t>
            </a:r>
          </a:p>
        </p:txBody>
      </p:sp>
      <p:sp>
        <p:nvSpPr>
          <p:cNvPr id="16" name="Shape 16"/>
          <p:cNvSpPr/>
          <p:nvPr/>
        </p:nvSpPr>
        <p:spPr>
          <a:xfrm>
            <a:off x="2500000" y="44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6</a:t>
            </a:r>
          </a:p>
        </p:txBody>
      </p:sp>
      <p:sp>
        <p:nvSpPr>
          <p:cNvPr id="17" name="Shape 17"/>
          <p:cNvSpPr/>
          <p:nvPr/>
        </p:nvSpPr>
        <p:spPr>
          <a:xfrm>
            <a:off x="300000" y="5600000"/>
            <a:ext cx="4200000" cy="30000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Confidential - Internal Use Only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Advanced Table Merging - Merged Cells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7500000" cy="2000000"/>
        </p:xfrm>
        <a:graphic>
          <a:graphicData uri="http://schemas.openxmlformats.org/drawingml/2006/table">
            <a:tbl>
              <a:tblPr firstRow="1" bandHVals="1"/>
              <a:tblGrid>
                <a:gridCol w="1500000"/>
                <a:gridCol w="2000000"/>
                <a:gridCol w="2000000"/>
                <a:gridCol w="2000000"/>
              </a:tblGrid>
              <a:tr h="400000">
                <a:tc gridSpan="4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 Revenue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1F497D"/>
                          </a:solidFill>
                        </a:rPr>
                        <a:t>Products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Hardware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+12%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Software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$680,000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+25%</a:t>
                      </a:r>
                    </a:p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C65911"/>
                          </a:solidFill>
                        </a:rPr>
                        <a:t>Services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Consulting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+8%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+5%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300000" y="4400000"/>
            <a:ext cx="2000000" cy="4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FFFFFF"/>
                </a:solidFill>
              </a:rPr>
              <a:t>Anchor (gridSpan/rowSpan)</a:t>
            </a:r>
          </a:p>
        </p:txBody>
      </p:sp>
      <p:sp>
        <p:nvSpPr>
          <p:cNvPr id="11" name="Shape 11"/>
          <p:cNvSpPr/>
          <p:nvPr/>
        </p:nvSpPr>
        <p:spPr>
          <a:xfrm>
            <a:off x="2500000" y="4400000"/>
            <a:ext cx="2000000" cy="4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hMerge (col covered)</a:t>
            </a:r>
          </a:p>
        </p:txBody>
      </p:sp>
      <p:sp>
        <p:nvSpPr>
          <p:cNvPr id="12" name="Shape 12"/>
          <p:cNvSpPr/>
          <p:nvPr/>
        </p:nvSpPr>
        <p:spPr>
          <a:xfrm>
            <a:off x="4700000" y="4400000"/>
            <a:ext cx="2000000" cy="4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vMerge (row covered)</a:t>
            </a:r>
          </a:p>
        </p:txBody>
      </p:sp>
      <p:sp>
        <p:nvSpPr>
          <p:cNvPr id="13" name="Shape 13"/>
          <p:cNvSpPr/>
          <p:nvPr/>
        </p:nvSpPr>
        <p:spPr>
          <a:xfrm>
            <a:off x="6900000" y="4400000"/>
            <a:ext cx="2000000" cy="400000"/>
          </a:xfrm>
          <a:prstGeom prst="roundRect">
            <a:avLst/>
          </a:prstGeom>
          <a:solidFill>
            <a:srgbClr val="A5A5A5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52" dirty="0">
                <a:solidFill>
                  <a:srgbClr val="000000"/>
                </a:solidFill>
              </a:rPr>
              <a:t>Normal (no merge)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200" b="1" i="0" dirty="0"/>
              <a:t>Large content area for emphasis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Perfect for key messages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Left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Right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HVals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Bar Chart: Compare categories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Line Chart: Show trends over time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000000" cy="100000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499" dirty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00000" y="1600000"/>
            <a:ext cx="2000000" cy="100000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500000" y="1600000"/>
            <a:ext cx="2000000" cy="100000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000000"/>
            <a:ext cx="1500000" cy="120000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52" dirty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00000" y="3000000"/>
            <a:ext cx="1500000" cy="120000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374" dirty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37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2026-02-11T19:13:03Z</dcterms:created>
  <dcterms:modified xsi:type="dcterms:W3CDTF">2026-02-11T19:13:03Z</dcterms:modified>
</cp:coreProperties>
</file>